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4" r:id="rId1"/>
  </p:sldMasterIdLst>
  <p:notesMasterIdLst>
    <p:notesMasterId r:id="rId26"/>
  </p:notesMasterIdLst>
  <p:sldIdLst>
    <p:sldId id="256" r:id="rId2"/>
    <p:sldId id="268" r:id="rId3"/>
    <p:sldId id="274" r:id="rId4"/>
    <p:sldId id="275" r:id="rId5"/>
    <p:sldId id="257" r:id="rId6"/>
    <p:sldId id="291" r:id="rId7"/>
    <p:sldId id="258" r:id="rId8"/>
    <p:sldId id="260" r:id="rId9"/>
    <p:sldId id="290" r:id="rId10"/>
    <p:sldId id="262" r:id="rId11"/>
    <p:sldId id="277" r:id="rId12"/>
    <p:sldId id="278" r:id="rId13"/>
    <p:sldId id="280" r:id="rId14"/>
    <p:sldId id="282" r:id="rId15"/>
    <p:sldId id="283" r:id="rId16"/>
    <p:sldId id="264" r:id="rId17"/>
    <p:sldId id="284" r:id="rId18"/>
    <p:sldId id="285" r:id="rId19"/>
    <p:sldId id="286" r:id="rId20"/>
    <p:sldId id="287" r:id="rId21"/>
    <p:sldId id="289" r:id="rId22"/>
    <p:sldId id="288" r:id="rId23"/>
    <p:sldId id="266" r:id="rId24"/>
    <p:sldId id="26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9999"/>
    <a:srgbClr val="CEE2E4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154" d="100"/>
          <a:sy n="154" d="100"/>
        </p:scale>
        <p:origin x="20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08\Server_doc\__&#1052;&#1072;&#1090;&#1077;&#1088;&#1080;&#1072;&#1083;&#1099;%20&#1087;&#1086;%20&#1087;&#1088;&#1086;&#1077;&#1082;&#1090;&#1072;&#1084;%20(&#1088;&#1072;&#1073;&#1086;&#1095;&#1080;&#1077;)\2013\&#1044;&#1086;&#1082;&#1083;&#1072;&#1076;%20&#1086;&#1073;%20&#1054;&#1054;&#1057;%20&#1079;&#1072;%202012%20&#1075;&#1086;&#1076;\&#1044;&#1086;&#1082;&#1083;&#1072;&#1076;%20&#1086;%20&#1057;&#1054;&#1057;%20&#1071;&#1054;%20&#1074;%202012%20&#1075;\&#1055;&#1086;&#1082;&#1072;&#1079;&#1072;&#1090;&#1077;&#1083;&#1080;%20&#1082;&#1072;&#1095;&#1077;&#1089;&#1090;&#1074;&#1072;%20&#1087;&#1086;&#1095;&#107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939469688553286E-2"/>
          <c:y val="2.4070503382199206E-2"/>
          <c:w val="0.88345345887493942"/>
          <c:h val="0.6886875632547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Лист1!$A$39</c:f>
              <c:strCache>
                <c:ptCount val="1"/>
                <c:pt idx="0">
                  <c:v>Автомагистрали, улицы с интенсивным движением в городах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exp"/>
            <c:dispRSqr val="0"/>
            <c:dispEq val="0"/>
          </c:trendline>
          <c:cat>
            <c:numRef>
              <c:f>Лист1!$B$38:$F$38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Лист1!$B$39:$F$39</c:f>
              <c:numCache>
                <c:formatCode>General</c:formatCode>
                <c:ptCount val="5"/>
                <c:pt idx="0">
                  <c:v>6.22</c:v>
                </c:pt>
                <c:pt idx="1">
                  <c:v>16.87</c:v>
                </c:pt>
                <c:pt idx="2">
                  <c:v>6.95</c:v>
                </c:pt>
                <c:pt idx="3">
                  <c:v>18.32</c:v>
                </c:pt>
                <c:pt idx="4">
                  <c:v>20.439999999999987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53-47E0-BB93-46F2BE22FB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152384"/>
        <c:axId val="117166848"/>
      </c:barChart>
      <c:catAx>
        <c:axId val="117152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Год наблюдения</a:t>
                </a:r>
              </a:p>
            </c:rich>
          </c:tx>
          <c:layout>
            <c:manualLayout>
              <c:xMode val="edge"/>
              <c:yMode val="edge"/>
              <c:x val="0.45111769988519795"/>
              <c:y val="0.755215620944504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17166848"/>
        <c:crosses val="autoZero"/>
        <c:auto val="1"/>
        <c:lblAlgn val="ctr"/>
        <c:lblOffset val="100"/>
        <c:noMultiLvlLbl val="0"/>
      </c:catAx>
      <c:valAx>
        <c:axId val="1171668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800"/>
                </a:pPr>
                <a:r>
                  <a:rPr lang="ru-RU" sz="800" dirty="0"/>
                  <a:t>Удельный вес измерений уровня шума, %</a:t>
                </a:r>
              </a:p>
            </c:rich>
          </c:tx>
          <c:layout>
            <c:manualLayout>
              <c:xMode val="edge"/>
              <c:yMode val="edge"/>
              <c:x val="1.4686794059919274E-2"/>
              <c:y val="4.726067684050068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71523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9081918872995216"/>
          <c:w val="1"/>
          <c:h val="0.18460946023632238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месяц!$A$2</c:f>
              <c:strCache>
                <c:ptCount val="1"/>
                <c:pt idx="0">
                  <c:v>Грузонапряженность</c:v>
                </c:pt>
              </c:strCache>
            </c:strRef>
          </c:tx>
          <c:cat>
            <c:strRef>
              <c:f>месяц!$B$1:$N$1</c:f>
              <c:strCache>
                <c:ptCount val="13"/>
                <c:pt idx="0">
                  <c:v>апрель </c:v>
                </c:pt>
                <c:pt idx="1">
                  <c:v>май</c:v>
                </c:pt>
                <c:pt idx="2">
                  <c:v>июнь</c:v>
                </c:pt>
                <c:pt idx="3">
                  <c:v>июль</c:v>
                </c:pt>
                <c:pt idx="4">
                  <c:v>август</c:v>
                </c:pt>
                <c:pt idx="5">
                  <c:v>сентябрь</c:v>
                </c:pt>
                <c:pt idx="6">
                  <c:v>октябрь</c:v>
                </c:pt>
                <c:pt idx="7">
                  <c:v>ноябрь</c:v>
                </c:pt>
                <c:pt idx="8">
                  <c:v>декабрь</c:v>
                </c:pt>
                <c:pt idx="9">
                  <c:v>январь</c:v>
                </c:pt>
                <c:pt idx="10">
                  <c:v>февраль</c:v>
                </c:pt>
                <c:pt idx="11">
                  <c:v>март</c:v>
                </c:pt>
                <c:pt idx="12">
                  <c:v>апрель</c:v>
                </c:pt>
              </c:strCache>
            </c:strRef>
          </c:cat>
          <c:val>
            <c:numRef>
              <c:f>месяц!$B$2:$N$2</c:f>
              <c:numCache>
                <c:formatCode>General</c:formatCode>
                <c:ptCount val="13"/>
                <c:pt idx="0">
                  <c:v>17843</c:v>
                </c:pt>
                <c:pt idx="1">
                  <c:v>18068</c:v>
                </c:pt>
                <c:pt idx="2">
                  <c:v>18351</c:v>
                </c:pt>
                <c:pt idx="3">
                  <c:v>18763</c:v>
                </c:pt>
                <c:pt idx="4">
                  <c:v>19007</c:v>
                </c:pt>
                <c:pt idx="5">
                  <c:v>19050</c:v>
                </c:pt>
                <c:pt idx="6">
                  <c:v>18448</c:v>
                </c:pt>
                <c:pt idx="7">
                  <c:v>17577</c:v>
                </c:pt>
                <c:pt idx="8">
                  <c:v>17324</c:v>
                </c:pt>
                <c:pt idx="9">
                  <c:v>16826</c:v>
                </c:pt>
                <c:pt idx="10">
                  <c:v>17167</c:v>
                </c:pt>
                <c:pt idx="11">
                  <c:v>17806</c:v>
                </c:pt>
                <c:pt idx="12">
                  <c:v>18546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2B-40A5-919A-A765D288D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621440"/>
        <c:axId val="26644480"/>
      </c:radarChart>
      <c:catAx>
        <c:axId val="2862144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6644480"/>
        <c:crosses val="autoZero"/>
        <c:auto val="0"/>
        <c:lblAlgn val="ctr"/>
        <c:lblOffset val="100"/>
        <c:noMultiLvlLbl val="0"/>
      </c:catAx>
      <c:valAx>
        <c:axId val="26644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6214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79812565732741"/>
          <c:y val="4.0212744705489863E-2"/>
          <c:w val="0.82529614853154665"/>
          <c:h val="0.63014292075786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Утро</c:v>
                </c:pt>
              </c:strCache>
            </c:strRef>
          </c:tx>
          <c:invertIfNegative val="0"/>
          <c:cat>
            <c:strRef>
              <c:f>Лист1!$A$3:$A$8</c:f>
              <c:strCache>
                <c:ptCount val="6"/>
                <c:pt idx="0">
                  <c:v>Дзержинский</c:v>
                </c:pt>
                <c:pt idx="1">
                  <c:v>Заволжский</c:v>
                </c:pt>
                <c:pt idx="2">
                  <c:v>Кировский</c:v>
                </c:pt>
                <c:pt idx="3">
                  <c:v>Красноперекопский</c:v>
                </c:pt>
                <c:pt idx="4">
                  <c:v>Ленинский</c:v>
                </c:pt>
                <c:pt idx="5">
                  <c:v>Фрунзенский</c:v>
                </c:pt>
              </c:strCache>
            </c:strRef>
          </c:cat>
          <c:val>
            <c:numRef>
              <c:f>Лист1!$B$3:$B$8</c:f>
              <c:numCache>
                <c:formatCode>General</c:formatCode>
                <c:ptCount val="6"/>
                <c:pt idx="0">
                  <c:v>874</c:v>
                </c:pt>
                <c:pt idx="1">
                  <c:v>990</c:v>
                </c:pt>
                <c:pt idx="2">
                  <c:v>2229</c:v>
                </c:pt>
                <c:pt idx="3">
                  <c:v>1552</c:v>
                </c:pt>
                <c:pt idx="4">
                  <c:v>1404</c:v>
                </c:pt>
                <c:pt idx="5">
                  <c:v>1196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8-4BE6-817B-D4782A53B82E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День</c:v>
                </c:pt>
              </c:strCache>
            </c:strRef>
          </c:tx>
          <c:invertIfNegative val="0"/>
          <c:cat>
            <c:strRef>
              <c:f>Лист1!$A$3:$A$8</c:f>
              <c:strCache>
                <c:ptCount val="6"/>
                <c:pt idx="0">
                  <c:v>Дзержинский</c:v>
                </c:pt>
                <c:pt idx="1">
                  <c:v>Заволжский</c:v>
                </c:pt>
                <c:pt idx="2">
                  <c:v>Кировский</c:v>
                </c:pt>
                <c:pt idx="3">
                  <c:v>Красноперекопский</c:v>
                </c:pt>
                <c:pt idx="4">
                  <c:v>Ленинский</c:v>
                </c:pt>
                <c:pt idx="5">
                  <c:v>Фрунзенский</c:v>
                </c:pt>
              </c:strCache>
            </c:strRef>
          </c:cat>
          <c:val>
            <c:numRef>
              <c:f>Лист1!$C$3:$C$8</c:f>
              <c:numCache>
                <c:formatCode>General</c:formatCode>
                <c:ptCount val="6"/>
                <c:pt idx="0">
                  <c:v>799</c:v>
                </c:pt>
                <c:pt idx="1">
                  <c:v>785</c:v>
                </c:pt>
                <c:pt idx="2">
                  <c:v>2090</c:v>
                </c:pt>
                <c:pt idx="3">
                  <c:v>1361</c:v>
                </c:pt>
                <c:pt idx="4">
                  <c:v>1122</c:v>
                </c:pt>
                <c:pt idx="5">
                  <c:v>1135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68-4BE6-817B-D4782A53B82E}"/>
            </c:ext>
          </c:extLst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Вечер</c:v>
                </c:pt>
              </c:strCache>
            </c:strRef>
          </c:tx>
          <c:invertIfNegative val="0"/>
          <c:cat>
            <c:strRef>
              <c:f>Лист1!$A$3:$A$8</c:f>
              <c:strCache>
                <c:ptCount val="6"/>
                <c:pt idx="0">
                  <c:v>Дзержинский</c:v>
                </c:pt>
                <c:pt idx="1">
                  <c:v>Заволжский</c:v>
                </c:pt>
                <c:pt idx="2">
                  <c:v>Кировский</c:v>
                </c:pt>
                <c:pt idx="3">
                  <c:v>Красноперекопский</c:v>
                </c:pt>
                <c:pt idx="4">
                  <c:v>Ленинский</c:v>
                </c:pt>
                <c:pt idx="5">
                  <c:v>Фрунзенский</c:v>
                </c:pt>
              </c:strCache>
            </c:strRef>
          </c:cat>
          <c:val>
            <c:numRef>
              <c:f>Лист1!$D$3:$D$8</c:f>
              <c:numCache>
                <c:formatCode>General</c:formatCode>
                <c:ptCount val="6"/>
                <c:pt idx="0">
                  <c:v>897</c:v>
                </c:pt>
                <c:pt idx="1">
                  <c:v>115</c:v>
                </c:pt>
                <c:pt idx="2">
                  <c:v>2342</c:v>
                </c:pt>
                <c:pt idx="3">
                  <c:v>1567</c:v>
                </c:pt>
                <c:pt idx="4">
                  <c:v>1410</c:v>
                </c:pt>
                <c:pt idx="5">
                  <c:v>1301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68-4BE6-817B-D4782A53B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85440"/>
        <c:axId val="28686976"/>
      </c:barChart>
      <c:catAx>
        <c:axId val="28685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686976"/>
        <c:crosses val="autoZero"/>
        <c:auto val="1"/>
        <c:lblAlgn val="ctr"/>
        <c:lblOffset val="100"/>
        <c:noMultiLvlLbl val="0"/>
      </c:catAx>
      <c:valAx>
        <c:axId val="28686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 b="1"/>
                </a:pPr>
                <a:r>
                  <a:rPr lang="ru-RU" sz="900" b="1" dirty="0"/>
                  <a:t>авт./час</a:t>
                </a:r>
              </a:p>
            </c:rich>
          </c:tx>
          <c:layout>
            <c:manualLayout>
              <c:xMode val="edge"/>
              <c:yMode val="edge"/>
              <c:x val="2.4317076375857869E-2"/>
              <c:y val="0.3238726398760169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6854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993887878362851"/>
          <c:y val="0.92929765282489984"/>
          <c:w val="0.34193369405499496"/>
          <c:h val="5.03520442173091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77653710156646"/>
          <c:y val="0.11073907573400014"/>
          <c:w val="0.85660930525493606"/>
          <c:h val="0.5329474059644983"/>
        </c:manualLayout>
      </c:layout>
      <c:lineChart>
        <c:grouping val="standard"/>
        <c:varyColors val="0"/>
        <c:ser>
          <c:idx val="0"/>
          <c:order val="0"/>
          <c:tx>
            <c:strRef>
              <c:f>Лист6!$B$1</c:f>
              <c:strCache>
                <c:ptCount val="1"/>
                <c:pt idx="0">
                  <c:v>утро</c:v>
                </c:pt>
              </c:strCache>
            </c:strRef>
          </c:tx>
          <c:cat>
            <c:numRef>
              <c:f>Лист6!$A$2:$A$13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Лист6!$B$2:$B$13</c:f>
              <c:numCache>
                <c:formatCode>General</c:formatCode>
                <c:ptCount val="12"/>
                <c:pt idx="0">
                  <c:v>69.649999999999991</c:v>
                </c:pt>
                <c:pt idx="1">
                  <c:v>66.47</c:v>
                </c:pt>
                <c:pt idx="2">
                  <c:v>66.11999999999999</c:v>
                </c:pt>
                <c:pt idx="3">
                  <c:v>65.33</c:v>
                </c:pt>
                <c:pt idx="4">
                  <c:v>65.23</c:v>
                </c:pt>
                <c:pt idx="5">
                  <c:v>65.16</c:v>
                </c:pt>
                <c:pt idx="6">
                  <c:v>65.11999999999999</c:v>
                </c:pt>
                <c:pt idx="7">
                  <c:v>65.069999999999993</c:v>
                </c:pt>
                <c:pt idx="8">
                  <c:v>65.02</c:v>
                </c:pt>
                <c:pt idx="9">
                  <c:v>64.97</c:v>
                </c:pt>
                <c:pt idx="10">
                  <c:v>64.92</c:v>
                </c:pt>
                <c:pt idx="11">
                  <c:v>64.86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58-4E9C-A410-C473A7FA9751}"/>
            </c:ext>
          </c:extLst>
        </c:ser>
        <c:ser>
          <c:idx val="1"/>
          <c:order val="1"/>
          <c:tx>
            <c:strRef>
              <c:f>Лист6!$C$1</c:f>
              <c:strCache>
                <c:ptCount val="1"/>
                <c:pt idx="0">
                  <c:v>день </c:v>
                </c:pt>
              </c:strCache>
            </c:strRef>
          </c:tx>
          <c:cat>
            <c:numRef>
              <c:f>Лист6!$A$2:$A$13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Лист6!$C$2:$C$13</c:f>
              <c:numCache>
                <c:formatCode>General</c:formatCode>
                <c:ptCount val="12"/>
                <c:pt idx="0">
                  <c:v>67.569999999999993</c:v>
                </c:pt>
                <c:pt idx="1">
                  <c:v>64.400000000000006</c:v>
                </c:pt>
                <c:pt idx="2">
                  <c:v>64.08</c:v>
                </c:pt>
                <c:pt idx="3">
                  <c:v>63.43</c:v>
                </c:pt>
                <c:pt idx="4">
                  <c:v>63.33</c:v>
                </c:pt>
                <c:pt idx="5">
                  <c:v>63.290000000000006</c:v>
                </c:pt>
                <c:pt idx="6">
                  <c:v>63.25</c:v>
                </c:pt>
                <c:pt idx="7">
                  <c:v>63.190000000000005</c:v>
                </c:pt>
                <c:pt idx="8">
                  <c:v>63.13</c:v>
                </c:pt>
                <c:pt idx="9">
                  <c:v>63.09</c:v>
                </c:pt>
                <c:pt idx="10">
                  <c:v>63.01</c:v>
                </c:pt>
                <c:pt idx="11">
                  <c:v>62.99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58-4E9C-A410-C473A7FA9751}"/>
            </c:ext>
          </c:extLst>
        </c:ser>
        <c:ser>
          <c:idx val="2"/>
          <c:order val="2"/>
          <c:tx>
            <c:strRef>
              <c:f>Лист6!$D$1</c:f>
              <c:strCache>
                <c:ptCount val="1"/>
                <c:pt idx="0">
                  <c:v>вечер</c:v>
                </c:pt>
              </c:strCache>
            </c:strRef>
          </c:tx>
          <c:cat>
            <c:numRef>
              <c:f>Лист6!$A$2:$A$13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Лист6!$D$2:$D$13</c:f>
              <c:numCache>
                <c:formatCode>General</c:formatCode>
                <c:ptCount val="12"/>
                <c:pt idx="0">
                  <c:v>69</c:v>
                </c:pt>
                <c:pt idx="1">
                  <c:v>67.97</c:v>
                </c:pt>
                <c:pt idx="2">
                  <c:v>64.489999999999995</c:v>
                </c:pt>
                <c:pt idx="3">
                  <c:v>63.809999999999995</c:v>
                </c:pt>
                <c:pt idx="4">
                  <c:v>63.75</c:v>
                </c:pt>
                <c:pt idx="5">
                  <c:v>63.690000000000005</c:v>
                </c:pt>
                <c:pt idx="6">
                  <c:v>63.64</c:v>
                </c:pt>
                <c:pt idx="7">
                  <c:v>63.57</c:v>
                </c:pt>
                <c:pt idx="8">
                  <c:v>63.54</c:v>
                </c:pt>
                <c:pt idx="9">
                  <c:v>63.47</c:v>
                </c:pt>
                <c:pt idx="10">
                  <c:v>63.44</c:v>
                </c:pt>
                <c:pt idx="11">
                  <c:v>63.37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58-4E9C-A410-C473A7FA9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323648"/>
        <c:axId val="29325568"/>
      </c:lineChart>
      <c:catAx>
        <c:axId val="29323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этажей жилого здания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325568"/>
        <c:crosses val="autoZero"/>
        <c:auto val="1"/>
        <c:lblAlgn val="ctr"/>
        <c:lblOffset val="100"/>
        <c:noMultiLvlLbl val="0"/>
      </c:catAx>
      <c:valAx>
        <c:axId val="29325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Уровень звука, </a:t>
                </a:r>
                <a:r>
                  <a:rPr lang="en-US"/>
                  <a:t>L</a:t>
                </a:r>
                <a:r>
                  <a:rPr lang="ru-RU"/>
                  <a:t>экв, дБА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3236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Лист6!$J$1</c:f>
              <c:strCache>
                <c:ptCount val="1"/>
                <c:pt idx="0">
                  <c:v>Вечернее время</c:v>
                </c:pt>
              </c:strCache>
            </c:strRef>
          </c:tx>
          <c:marker>
            <c:symbol val="square"/>
            <c:size val="10"/>
          </c:marker>
          <c:cat>
            <c:numRef>
              <c:f>Лист6!$I$2:$I$13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Лист6!$J$2:$J$13</c:f>
              <c:numCache>
                <c:formatCode>General</c:formatCode>
                <c:ptCount val="12"/>
                <c:pt idx="0">
                  <c:v>55.49</c:v>
                </c:pt>
                <c:pt idx="1">
                  <c:v>54.47</c:v>
                </c:pt>
                <c:pt idx="2">
                  <c:v>52.190000000000005</c:v>
                </c:pt>
                <c:pt idx="3">
                  <c:v>51.51</c:v>
                </c:pt>
                <c:pt idx="4">
                  <c:v>51.449999999999996</c:v>
                </c:pt>
                <c:pt idx="5">
                  <c:v>51.339999999999996</c:v>
                </c:pt>
                <c:pt idx="6">
                  <c:v>51.32</c:v>
                </c:pt>
                <c:pt idx="7">
                  <c:v>51.24</c:v>
                </c:pt>
                <c:pt idx="8">
                  <c:v>51.2</c:v>
                </c:pt>
                <c:pt idx="9">
                  <c:v>51.14</c:v>
                </c:pt>
                <c:pt idx="10">
                  <c:v>51.09</c:v>
                </c:pt>
                <c:pt idx="11">
                  <c:v>51.02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7D-45E7-98B7-3F7D6B2E0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399296"/>
        <c:axId val="29405568"/>
      </c:lineChart>
      <c:catAx>
        <c:axId val="29399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этажей жилого здания</a:t>
                </a:r>
              </a:p>
            </c:rich>
          </c:tx>
          <c:layout>
            <c:manualLayout>
              <c:xMode val="edge"/>
              <c:yMode val="edge"/>
              <c:x val="0.32357138783301864"/>
              <c:y val="0.7764446631671042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9405568"/>
        <c:crosses val="autoZero"/>
        <c:auto val="1"/>
        <c:lblAlgn val="ctr"/>
        <c:lblOffset val="100"/>
        <c:noMultiLvlLbl val="0"/>
      </c:catAx>
      <c:valAx>
        <c:axId val="29405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Уровень звука </a:t>
                </a:r>
                <a:r>
                  <a:rPr lang="en-US"/>
                  <a:t>L</a:t>
                </a:r>
                <a:r>
                  <a:rPr lang="ru-RU"/>
                  <a:t>экв, дБА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3992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F00F2-9F74-45F6-8B9A-5378FC23ADE2}" type="datetimeFigureOut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DF798-E8AA-428F-8D49-B0B853179B9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715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5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04526" y="1988840"/>
            <a:ext cx="799288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Разработка научно-обоснованных природоустроительных и инженерных мероприятий по снижению акустического загрязнения автотранспортом г. Ярославля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</a:b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365" y="4725144"/>
            <a:ext cx="8715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Фоменко Г.А., д.г.н., профессор</a:t>
            </a:r>
          </a:p>
          <a:p>
            <a:pPr algn="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Бородкин А.Е., руководитель</a:t>
            </a:r>
          </a:p>
          <a:p>
            <a:pPr algn="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Органа по оценке риска,</a:t>
            </a:r>
          </a:p>
          <a:p>
            <a:pPr algn="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аспирант ИГ РАН</a:t>
            </a:r>
          </a:p>
          <a:p>
            <a:pPr algn="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Пикулина Н.И.,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м.н.с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</a:t>
            </a:r>
          </a:p>
          <a:p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026" name="Picture 2" descr="http://www.witf.org/news/assets_c/2013/08/TrafficCongestion-thumb-300x170-9147-thumb-300x170-9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3950378" cy="223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27018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529517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Интенсивность движения г. Ярославля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1628800"/>
            <a:ext cx="41764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Легковой автотранспорт – 81%</a:t>
            </a:r>
          </a:p>
          <a:p>
            <a:pPr lvl="0">
              <a:lnSpc>
                <a:spcPct val="150000"/>
              </a:lnSpc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Грузовой автотранспорт – 19%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301208"/>
            <a:ext cx="52762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Кировский (в среднем) – 58 080 авт/час</a:t>
            </a:r>
          </a:p>
          <a:p>
            <a:pPr lvl="0">
              <a:lnSpc>
                <a:spcPct val="200000"/>
              </a:lnSpc>
            </a:pP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Красноперекопский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(в среднем) – 23 900 авт/час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981992"/>
              </p:ext>
            </p:extLst>
          </p:nvPr>
        </p:nvGraphicFramePr>
        <p:xfrm>
          <a:off x="107504" y="1484784"/>
          <a:ext cx="4485073" cy="3362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22683200"/>
              </p:ext>
            </p:extLst>
          </p:nvPr>
        </p:nvGraphicFramePr>
        <p:xfrm>
          <a:off x="4427984" y="2420889"/>
          <a:ext cx="452019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ser\Desktop\карты для презентации\презентация\условные знаки- день и вечер мак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4644008" cy="330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29517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Шумовая карта - дневное время г. Ярославля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1628800"/>
            <a:ext cx="2972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Предельно допустимый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уровень –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55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дБА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7" y="1035597"/>
            <a:ext cx="406717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1705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529517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Шумовая карта - вечернее время г. Ярославля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pic>
        <p:nvPicPr>
          <p:cNvPr id="6" name="Picture 7" descr="C:\Users\user\Desktop\карты для презентации\презентация\условные знаки- день и вечер мак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4644008" cy="330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8064" y="1628800"/>
            <a:ext cx="2972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Предельно допустимый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уровень –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45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дБА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9130"/>
            <a:ext cx="410527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17200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рты для презентации\презентация\неспец э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501008"/>
            <a:ext cx="4320479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29517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Карта по оценке риска неспецифических эффектов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35672" y="1458650"/>
            <a:ext cx="4112963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Критическая шумозависимая патология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Невроз, Астения;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Нейроциркуляторный синдром;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Нарушение сна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7" y="1506469"/>
            <a:ext cx="3711331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87515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023" y="54868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Иерархический кластерный анализ городских районов</a:t>
            </a:r>
          </a:p>
        </p:txBody>
      </p:sp>
      <p:pic>
        <p:nvPicPr>
          <p:cNvPr id="5" name="Рисунок 4" descr="C:\Users\user\Desktop\Безымянный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0888"/>
            <a:ext cx="5760640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1628800"/>
            <a:ext cx="8784976" cy="467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Кластерный анализ </a:t>
            </a: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позволил  сгруппировать районы г. Ярославля по комплексу санитарно-акустических показателей: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Интенсивности потока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Уровням звука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Оценки риска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Категориям дорог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Ширине проезжей </a:t>
            </a:r>
          </a:p>
          <a:p>
            <a:pPr lvl="0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части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Плотности населения </a:t>
            </a:r>
          </a:p>
          <a:p>
            <a:pPr lvl="0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районов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Площади территорий 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районов</a:t>
            </a:r>
          </a:p>
          <a:p>
            <a:pPr lvl="0" algn="r"/>
            <a:endParaRPr lang="ru-RU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43289912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43148463"/>
              </p:ext>
            </p:extLst>
          </p:nvPr>
        </p:nvGraphicFramePr>
        <p:xfrm>
          <a:off x="179512" y="1556792"/>
          <a:ext cx="5454015" cy="233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65804488"/>
              </p:ext>
            </p:extLst>
          </p:nvPr>
        </p:nvGraphicFramePr>
        <p:xfrm>
          <a:off x="3419871" y="3828197"/>
          <a:ext cx="558152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529517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Шумовое загрязнение автотранспортом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 Ярославля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4499" y="1556792"/>
            <a:ext cx="333751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u="sng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ПРЕВЫШЕНИЕ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Утреннее время – до 28 дБА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Дневное время – до 27 дБА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Вечернее время – до 29 дБА</a:t>
            </a:r>
          </a:p>
          <a:p>
            <a:pPr>
              <a:lnSpc>
                <a:spcPct val="150000"/>
              </a:lnSpc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581128"/>
            <a:ext cx="313184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u="sng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ПРЕВЫШЕНИЕ 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с применением стеклопакетов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до 11 дБА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8428105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211" y="4635449"/>
            <a:ext cx="40576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62" y="4862711"/>
            <a:ext cx="29908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4" y="2982341"/>
            <a:ext cx="26384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54063"/>
            <a:ext cx="29337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единительная линия 21"/>
          <p:cNvCxnSpPr>
            <a:stCxn id="15" idx="2"/>
          </p:cNvCxnSpPr>
          <p:nvPr/>
        </p:nvCxnSpPr>
        <p:spPr>
          <a:xfrm flipH="1">
            <a:off x="1475659" y="1792561"/>
            <a:ext cx="143129" cy="1564431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6" idx="2"/>
          </p:cNvCxnSpPr>
          <p:nvPr/>
        </p:nvCxnSpPr>
        <p:spPr>
          <a:xfrm flipH="1">
            <a:off x="2013432" y="3664769"/>
            <a:ext cx="132458" cy="1996479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олилиния 32"/>
          <p:cNvSpPr/>
          <p:nvPr/>
        </p:nvSpPr>
        <p:spPr>
          <a:xfrm>
            <a:off x="1619672" y="5949280"/>
            <a:ext cx="2160240" cy="288032"/>
          </a:xfrm>
          <a:custGeom>
            <a:avLst/>
            <a:gdLst>
              <a:gd name="connsiteX0" fmla="*/ 0 w 1624542"/>
              <a:gd name="connsiteY0" fmla="*/ 0 h 355600"/>
              <a:gd name="connsiteX1" fmla="*/ 0 w 1624542"/>
              <a:gd name="connsiteY1" fmla="*/ 355600 h 355600"/>
              <a:gd name="connsiteX2" fmla="*/ 1358900 w 1624542"/>
              <a:gd name="connsiteY2" fmla="*/ 355600 h 355600"/>
              <a:gd name="connsiteX3" fmla="*/ 1593850 w 1624542"/>
              <a:gd name="connsiteY3" fmla="*/ 34925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542" h="355600">
                <a:moveTo>
                  <a:pt x="0" y="0"/>
                </a:moveTo>
                <a:lnTo>
                  <a:pt x="0" y="355600"/>
                </a:lnTo>
                <a:lnTo>
                  <a:pt x="1358900" y="355600"/>
                </a:lnTo>
                <a:cubicBezTo>
                  <a:pt x="1624542" y="354542"/>
                  <a:pt x="1609196" y="351896"/>
                  <a:pt x="1593850" y="349250"/>
                </a:cubicBezTo>
              </a:path>
            </a:pathLst>
          </a:cu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83568" y="5661248"/>
            <a:ext cx="2380780" cy="307777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Шумозащитные экраны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7328" y="3356992"/>
            <a:ext cx="2137124" cy="307777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Шумозащитные окна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904" y="6093296"/>
            <a:ext cx="3414717" cy="307777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Качественное дорожное покрытие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1484784"/>
            <a:ext cx="2446504" cy="307777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Озеленение территории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965514" y="1464657"/>
            <a:ext cx="504056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Внедрение шумозащитных заборов; </a:t>
            </a: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Проектирование отдельных элементов зданий  со звукоизоляцией; </a:t>
            </a: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Оптимизация автотранспортного потока;</a:t>
            </a: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Проектирование надземных или подземных пешеходных переходов; </a:t>
            </a:r>
          </a:p>
          <a:p>
            <a:pPr marL="285750" lvl="0" indent="-28575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Применение норм для снижения скорости </a:t>
            </a:r>
          </a:p>
          <a:p>
            <a:pPr lvl="0" algn="just">
              <a:spcAft>
                <a:spcPts val="0"/>
              </a:spcAft>
            </a:pP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автотранспортного потока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9512" y="529517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Комплекс шумозащитных мероприятий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73061420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850" y="54868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Предложенные мероприятия по снижению акустического загрязнения г. Ярославля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9097" y="1916832"/>
            <a:ext cx="3669594" cy="3325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Дзержинский район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Заволжский район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Кировский район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Ленинский район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Красноперекопский район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Фрунзенский район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0" y="1502787"/>
            <a:ext cx="42291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031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471" y="453250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Мероприятия по снижению акустического загрязнения Дзержинского района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" y="1988840"/>
            <a:ext cx="4097871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556" y="2138394"/>
            <a:ext cx="3419385" cy="351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61990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471" y="453250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Мероприятия по снижению акустического загрязнения Заволжского района</a:t>
            </a:r>
          </a:p>
        </p:txBody>
      </p:sp>
      <p:pic>
        <p:nvPicPr>
          <p:cNvPr id="4" name="Рисунок 3" descr="G:\ДИССЕРТАЦИЯ\ДИССЕРТАЦИЯ\ВСЕ КАРТЫ ДЛЯ ДИСС\3.3\условные знаки— Заволжский район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37312"/>
            <a:ext cx="6120680" cy="6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430" y="1315541"/>
            <a:ext cx="611505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82252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355" y="539969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Цель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задачи исследования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65629" y="1268760"/>
            <a:ext cx="8696121" cy="10081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  <a:r>
              <a:rPr lang="ru-RU" sz="1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изучение шумообразования вызываемое автотранспортом, вследствие воздействия акустической нагрузки на здоровье населения, а так же разработка предложений оптимальных природоустроительных мероприятий по борьбе с автотранспортным шумом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4434" y="2348880"/>
            <a:ext cx="8689360" cy="435709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21000" sy="21000" algn="ctr" rotWithShape="0">
              <a:srgbClr val="000000">
                <a:alpha val="0"/>
              </a:srgbClr>
            </a:outerShdw>
          </a:effectLst>
        </p:spPr>
        <p:txBody>
          <a:bodyPr wrap="square">
            <a:spAutoFit/>
          </a:bodyPr>
          <a:lstStyle/>
          <a:p>
            <a:pPr marL="285750" lvl="0" indent="-285750"/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Задачи:</a:t>
            </a:r>
          </a:p>
          <a:p>
            <a:pPr marL="285750" lvl="0" indent="-285750"/>
            <a:endParaRPr lang="ru-RU" sz="1600" b="1" u="sng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Изучение эколого-градостроительной ситуации города, определением интенсивности, структуры и уровня звука автотранспортных потоков на магистралях г. Ярославля;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Проведение  оценки риска у населения при воздействии транспортного шума;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Выполнение математического моделирования распространения уровня звуковых волн и выделение гигиенически значимых участков магистралей;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Предложение  категорий опасности районов города по критерию риска здоровью, шумовой эмиссии и интенсивности движения;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Освоение российского и международного опыта внедрения шумозащитных мероприятий  и предложение оптимального варианта для реализации в г. Ярославле</a:t>
            </a:r>
          </a:p>
          <a:p>
            <a:pPr marL="285750" lvl="0" indent="-285750"/>
            <a:endParaRPr lang="ru-RU" sz="16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471" y="530677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Мероприятия по снижению акустического загрязнения Кировского и Ленинского районов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9723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40" y="5373216"/>
            <a:ext cx="69627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00416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471" y="453250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Мероприятия по снижению акустического загрязнения Красноперекопского  района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309688"/>
            <a:ext cx="66865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58" y="5733256"/>
            <a:ext cx="66960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16768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471" y="453250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Мероприятия по снижению акустического загрязнения Фрунзенского  района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07357"/>
            <a:ext cx="5204048" cy="456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45" y="5969239"/>
            <a:ext cx="59245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26623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8705" y="3941375"/>
            <a:ext cx="8712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Проведенные исследования и </a:t>
            </a:r>
            <a:r>
              <a:rPr lang="ru-RU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рекомендованные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мероприятия могут быть актуальны и для других регионов Российской Федерации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692696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ВЫВОДЫ</a:t>
            </a: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251520" y="1196752"/>
            <a:ext cx="8696121" cy="114445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г. Ярославле было</a:t>
            </a:r>
            <a:r>
              <a:rPr lang="ru-RU" sz="1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изучено шумообразование вызываемое автотранспортом, вследствие воздействия акустической нагрузки на здоровье населения, были предложены научно-обоснованные инженерные природоустроительные мероприятия по борьбе с автотранспортным шумом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8114" y="2458734"/>
            <a:ext cx="84465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исследовании была изучена эколого-градостроительная ситуация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города, интенсивность транспортных потоков,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распространение уровней звука в течение утреннего, дневного,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вечернего времени суток.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Выполнена оценка риска здоровью населения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от автотранспортных потоков</a:t>
            </a:r>
          </a:p>
        </p:txBody>
      </p:sp>
      <p:pic>
        <p:nvPicPr>
          <p:cNvPr id="9" name="Picture 4" descr="http://www.proclimatgroup.ru/UploadFile.php?F=slide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476" y="4698168"/>
            <a:ext cx="3127199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744">
            <a:off x="5148064" y="4713001"/>
            <a:ext cx="2590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15847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0005" y="2348880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СПАСИБО</a:t>
            </a:r>
          </a:p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</a:t>
            </a:r>
          </a:p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06858709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24" y="1484784"/>
            <a:ext cx="8805664" cy="1080120"/>
          </a:xfrm>
        </p:spPr>
        <p:txBody>
          <a:bodyPr>
            <a:noAutofit/>
          </a:bodyPr>
          <a:lstStyle/>
          <a:p>
            <a:pPr indent="540385" algn="r">
              <a:spcAft>
                <a:spcPts val="1000"/>
              </a:spcAft>
            </a:pPr>
            <a:b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Объектом исследования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являются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автотранспортные магистрали г. Ярославль, как основные источники акустической нагрузки</a:t>
            </a:r>
            <a:b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332" y="620688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Объект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предмет исследования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048" y="2564904"/>
            <a:ext cx="88041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Предмет исследования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внедрение оптимизированных мероприятий в г. Ярославль по снижению уровней автотранспортного шума на селитебных зонах с риском для здоровья населения</a:t>
            </a:r>
            <a:br>
              <a:rPr lang="ru-RU" dirty="0">
                <a:solidFill>
                  <a:srgbClr val="424456"/>
                </a:solidFill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78" y="3717032"/>
            <a:ext cx="51720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67892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332" y="620688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Практическая значимость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50140" y="1340768"/>
            <a:ext cx="4498324" cy="1971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Разработанные мероприятия позволят принять эффективные решения природообустройства по предотвращению ухудшения состояния  окружающей среды и здоровья населения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06978" y="3987146"/>
            <a:ext cx="4572000" cy="23221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540385" algn="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Проведенные исследования позволят  улучшить микроклимат в неблагоприятных зонах с максимальными уровнями звука, и обеспечит экологическую безопасность в будущем при планирования города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5463"/>
            <a:ext cx="36004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84677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292080" y="1268760"/>
            <a:ext cx="396044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Источники шума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endParaRPr lang="ru-RU" sz="1600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Автомобильный транспорт;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Железнодорожный транспорт;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Воздушный транспорт;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Промышленные предприятия;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Строительная техника;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Социальные объекты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220072" y="1484784"/>
            <a:ext cx="0" cy="2016224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3797053" y="2351047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Приоритетность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2" y="4509120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Обширная эмиссионная сфера;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Длительная экспозиция;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Трудность в экранировании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46796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Актуальность исследования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02" y="1226024"/>
            <a:ext cx="38004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606" y="3702058"/>
            <a:ext cx="41338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63871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5157192"/>
            <a:ext cx="4104456" cy="113877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/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В среднем, городской черте, не соответствует гигиеническим нормам (по данным 2013 года) </a:t>
            </a:r>
            <a:r>
              <a:rPr lang="ru-RU" sz="1700" dirty="0"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52% измерений шума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у автомагистралей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1187460"/>
            <a:ext cx="254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рамках страны: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59749"/>
            <a:ext cx="4104456" cy="8771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Около </a:t>
            </a:r>
            <a:r>
              <a:rPr lang="ru-RU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70% крупных городов 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имеют проблему высокого шумового</a:t>
            </a:r>
          </a:p>
          <a:p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загрязнения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873548"/>
            <a:ext cx="4176464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 общего шумового загрязнения крупного мегаполиса </a:t>
            </a:r>
            <a:r>
              <a:rPr lang="ru-RU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долю</a:t>
            </a:r>
          </a:p>
          <a:p>
            <a:r>
              <a:rPr lang="ru-RU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транспорта приходится около 80-90 %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а остальные 10-20%</a:t>
            </a:r>
          </a:p>
          <a:p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приходятся на промышленные предприятия, объекты соцкультбыта,</a:t>
            </a:r>
          </a:p>
          <a:p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встроенные объекты и пр.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32" y="1202921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рамках Ярославля: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61258948"/>
              </p:ext>
            </p:extLst>
          </p:nvPr>
        </p:nvGraphicFramePr>
        <p:xfrm>
          <a:off x="4644008" y="2852936"/>
          <a:ext cx="4320480" cy="345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644008" y="6237312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>
                <a:latin typeface="Arial" pitchFamily="34" charset="0"/>
                <a:cs typeface="Arial" pitchFamily="34" charset="0"/>
              </a:rPr>
              <a:t>Источник: Основные показатели санитарного состояния Ярославской области в 2008-2012 годах. Управление Роспотребнадзора по Ярославской области, 2013 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1628800"/>
            <a:ext cx="4392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Обобщенные результаты измерений уровней шума в Ярославле показывают напряженную акустическую ситуацию по всем объектам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88424" y="6309320"/>
            <a:ext cx="576064" cy="4303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itchFamily="34" charset="0"/>
                <a:ea typeface="Verdana" pitchFamily="34" charset="0"/>
                <a:cs typeface="Arial" pitchFamily="34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2" y="54868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Проблема высокого шума в России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499992" y="1268760"/>
            <a:ext cx="0" cy="5184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4536901"/>
            <a:ext cx="24098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129" y="3258328"/>
            <a:ext cx="22764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286" y="1548780"/>
            <a:ext cx="22002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37052" y="1916832"/>
            <a:ext cx="31486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г. Богота, Колумбия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49220" y="3140968"/>
            <a:ext cx="3550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г. Шанхай, Китай и др.</a:t>
            </a: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16972" y="1412776"/>
            <a:ext cx="36004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г. Куритиба, Бразилия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84368" y="3573016"/>
            <a:ext cx="982961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Шанхай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512" y="529517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Зарубежный опыт решения проблемы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19872" y="3780329"/>
            <a:ext cx="1713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Экологический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автомобиль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6136" y="4869160"/>
            <a:ext cx="1267719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Мельбурн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7544" y="3861048"/>
            <a:ext cx="2306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Асфальтовое покрытие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«тихие асфальты»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029140" y="2780928"/>
            <a:ext cx="3324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г. Копенгаген, Дания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453076" y="2348880"/>
            <a:ext cx="3711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г. Мельбурн, Австралия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256" y="1628800"/>
            <a:ext cx="1140569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Куритиба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4" y="4509120"/>
            <a:ext cx="22764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070" y="4435177"/>
            <a:ext cx="23431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38121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83974" y="1144518"/>
            <a:ext cx="3600400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1600" b="1" dirty="0">
                <a:solidFill>
                  <a:srgbClr val="0461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Российская документация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70720" y="4448306"/>
            <a:ext cx="3888432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1600" b="1" dirty="0">
                <a:solidFill>
                  <a:srgbClr val="0461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Международная документация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556792"/>
            <a:ext cx="71287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Федеральный закон от 30 марта 1999 г. № 52-ФЗ «О санитарно-эпидемиологическом благополучии населения» (с изменениями на 29 декабря 2014 года) (редакция, действующая с 1 марта 2015 года);</a:t>
            </a:r>
          </a:p>
          <a:p>
            <a:pPr>
              <a:buFont typeface="Wingdings" pitchFamily="2" charset="2"/>
              <a:buChar char="§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Федеральный закон от 10.01.2002 №7-ФЗ «Об охране окружающей среды» (в ред. от 25 июня 2012); </a:t>
            </a:r>
          </a:p>
          <a:p>
            <a:pPr>
              <a:buFont typeface="Wingdings" pitchFamily="2" charset="2"/>
              <a:buChar char="§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СанПиН 2.1.2.2645-10 «Санитарно-эпидемиологические требования к условиям проживания в жилых зданиях и помещениях»;</a:t>
            </a:r>
          </a:p>
          <a:p>
            <a:pPr>
              <a:buFont typeface="Wingdings" pitchFamily="2" charset="2"/>
              <a:buChar char="§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 51.13330.2011 «Защита от шума» Актуализированная редакция СНиП 23-03-2003;</a:t>
            </a:r>
          </a:p>
          <a:p>
            <a:pPr>
              <a:buFont typeface="Wingdings" pitchFamily="2" charset="2"/>
              <a:buChar char="§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СН </a:t>
            </a:r>
            <a:r>
              <a:rPr lang="ru-RU" sz="1100" b="1" kern="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2.2.4/2.1.8.562-96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«Шум на рабочих местах, в помещениях жилых, общественных зданий и на территории жилой застройки»;</a:t>
            </a:r>
          </a:p>
          <a:p>
            <a:pPr>
              <a:buFont typeface="Wingdings" pitchFamily="2" charset="2"/>
              <a:buChar char="§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ГОСТ Р 53187-2008:	 Акустика. Шумовой мониторинг городских территорий;</a:t>
            </a:r>
          </a:p>
          <a:p>
            <a:pPr>
              <a:buFont typeface="Wingdings" pitchFamily="2" charset="2"/>
              <a:buChar char="§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ГОСТ Р 52765-2007 Дороги автомобильные общего пользования. Элементы обустройства. Классификация;</a:t>
            </a:r>
          </a:p>
          <a:p>
            <a:pPr>
              <a:buFont typeface="Wingdings" pitchFamily="2" charset="2"/>
              <a:buChar char="§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МР 2.1.10.0059-12 Оценка риска здоровью населения от воздействия транспортного шума.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858166"/>
            <a:ext cx="679041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Night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noise guidelines for Europe (WHO, 2009);</a:t>
            </a:r>
          </a:p>
          <a:p>
            <a:pPr>
              <a:buFont typeface="Wingdings" pitchFamily="2" charset="2"/>
              <a:buChar char="§"/>
            </a:pP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Burden of disease from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environmental noise: Practical guidance (2010);</a:t>
            </a:r>
          </a:p>
          <a:p>
            <a:pPr>
              <a:buFont typeface="Wingdings" pitchFamily="2" charset="2"/>
              <a:buChar char="§"/>
            </a:pP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Environmental burden of disease associated with inadequate housing. Methods for quantifying health impacts of selected housing risks in the WHO European Region. Summary report (2011);</a:t>
            </a:r>
          </a:p>
          <a:p>
            <a:pPr>
              <a:buFont typeface="Wingdings" pitchFamily="2" charset="2"/>
              <a:buChar char="§"/>
            </a:pP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Directive 2002/49/EC of the European Parliament and of the Council of 25 June 2002 relating to the assessment and management of environmental noise - Declaration by the Commission in the Conciliation Committee on the Directive relating to the assessment and management of environmental noise.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529517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Основные актуальные документы по оценке шума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691" y="975302"/>
            <a:ext cx="1543050" cy="2295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74" y="2455647"/>
            <a:ext cx="14478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89040"/>
            <a:ext cx="15906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72581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9512" y="529517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BD0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Материалы и методы исследования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902352"/>
              </p:ext>
            </p:extLst>
          </p:nvPr>
        </p:nvGraphicFramePr>
        <p:xfrm>
          <a:off x="323528" y="1556792"/>
          <a:ext cx="8496944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557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Натурные исследования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Font typeface="Symbol"/>
                        <a:buNone/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Утреннее время суток (5778 авт./час);</a:t>
                      </a:r>
                    </a:p>
                    <a:p>
                      <a:pPr lvl="0" algn="ctr">
                        <a:buFont typeface="Symbol"/>
                        <a:buNone/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Дневное время суток  (5165 авт./час);</a:t>
                      </a:r>
                    </a:p>
                    <a:p>
                      <a:pPr lvl="0" algn="ctr">
                        <a:buFont typeface="Symbol"/>
                        <a:buNone/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Вечернее время суток (</a:t>
                      </a:r>
                      <a:r>
                        <a:rPr lang="ru-RU" sz="1400" b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6241</a:t>
                      </a: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авт./час) </a:t>
                      </a:r>
                    </a:p>
                    <a:p>
                      <a:pPr lvl="0" algn="ctr">
                        <a:buFont typeface="Symbol"/>
                        <a:buNone/>
                      </a:pP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</a:pP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01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Моделирование распространение звуковых волн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FontTx/>
                        <a:buNone/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Главные и квартальные улицы –  более 60 шт.;</a:t>
                      </a:r>
                    </a:p>
                    <a:p>
                      <a:pPr lvl="0" algn="ctr">
                        <a:buFontTx/>
                        <a:buNone/>
                      </a:pPr>
                      <a:r>
                        <a:rPr lang="ru-RU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Примагистральные</a:t>
                      </a: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жилые зоны – более 60 шт.;</a:t>
                      </a:r>
                    </a:p>
                    <a:p>
                      <a:pPr lvl="0" algn="ctr">
                        <a:buFontTx/>
                        <a:buNone/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Расчетные узлы – более 3000 шт.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buFontTx/>
                        <a:buNone/>
                      </a:pP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57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Процедура</a:t>
                      </a:r>
                      <a:r>
                        <a:rPr lang="ru-RU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оценки риска здоровью населения от воздействия шума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Рецепторные</a:t>
                      </a:r>
                      <a:r>
                        <a:rPr lang="ru-RU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точки на жилых домах – 25 шт.;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Рецепторные точки на исследуемой территории – более 3000 шт.;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Жилой дом – 12 этажей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22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Статистический</a:t>
                      </a:r>
                      <a:r>
                        <a:rPr lang="ru-RU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анализ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STATISTICA  StatSoft)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Среднее</a:t>
                      </a:r>
                      <a:r>
                        <a:rPr lang="ru-RU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арифметическое значение, ошибка среднего, стандартное отклонение, доверительный интервал 95%, квартили 25-75%.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Кластерный анализ – метод </a:t>
                      </a:r>
                      <a:r>
                        <a:rPr lang="ru-RU" sz="14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Варда</a:t>
                      </a:r>
                      <a:r>
                        <a:rPr lang="ru-RU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4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манхеттенское</a:t>
                      </a:r>
                      <a:r>
                        <a:rPr lang="ru-RU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расстояние)</a:t>
                      </a: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67816711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5287</TotalTime>
  <Words>1196</Words>
  <Application>Microsoft Office PowerPoint</Application>
  <PresentationFormat>Экран (4:3)</PresentationFormat>
  <Paragraphs>197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Calibri</vt:lpstr>
      <vt:lpstr>Georgia</vt:lpstr>
      <vt:lpstr>Symbol</vt:lpstr>
      <vt:lpstr>Times New Roman</vt:lpstr>
      <vt:lpstr>Trebuchet MS</vt:lpstr>
      <vt:lpstr>Verdana</vt:lpstr>
      <vt:lpstr>Wingdings</vt:lpstr>
      <vt:lpstr>Wingdings 2</vt:lpstr>
      <vt:lpstr>Городская</vt:lpstr>
      <vt:lpstr>Презентация PowerPoint</vt:lpstr>
      <vt:lpstr>Презентация PowerPoint</vt:lpstr>
      <vt:lpstr> Объектом исследования являются  автотранспортные магистрали г. Ярославль, как основные источники акустической нагрузки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aistbeta</cp:lastModifiedBy>
  <cp:revision>316</cp:revision>
  <dcterms:created xsi:type="dcterms:W3CDTF">2014-04-08T16:38:04Z</dcterms:created>
  <dcterms:modified xsi:type="dcterms:W3CDTF">2020-08-23T09:59:36Z</dcterms:modified>
</cp:coreProperties>
</file>